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TT Hoves" charset="1" panose="02000003020000060003"/>
      <p:regular r:id="rId12"/>
    </p:embeddedFont>
    <p:embeddedFont>
      <p:font typeface="TT Hoves Bold" charset="1" panose="02000003020000060003"/>
      <p:regular r:id="rId13"/>
    </p:embeddedFont>
    <p:embeddedFont>
      <p:font typeface="TT Hoves Italics" charset="1" panose="02000003020000060003"/>
      <p:regular r:id="rId14"/>
    </p:embeddedFont>
    <p:embeddedFont>
      <p:font typeface="TT Hoves Bold Italics" charset="1" panose="02000003020000060003"/>
      <p:regular r:id="rId15"/>
    </p:embeddedFont>
    <p:embeddedFont>
      <p:font typeface="Playfair Display" charset="1" panose="00000000000000000000"/>
      <p:regular r:id="rId16"/>
    </p:embeddedFont>
    <p:embeddedFont>
      <p:font typeface="Playfair Display Bold" charset="1" panose="00000000000000000000"/>
      <p:regular r:id="rId17"/>
    </p:embeddedFont>
    <p:embeddedFont>
      <p:font typeface="Playfair Display Italics" charset="1" panose="00000000000000000000"/>
      <p:regular r:id="rId18"/>
    </p:embeddedFont>
    <p:embeddedFont>
      <p:font typeface="Playfair Display Bold Italics" charset="1" panose="00000000000000000000"/>
      <p:regular r:id="rId19"/>
    </p:embeddedFont>
    <p:embeddedFont>
      <p:font typeface="Playfair Display Medium" charset="1" panose="00000000000000000000"/>
      <p:regular r:id="rId20"/>
    </p:embeddedFont>
    <p:embeddedFont>
      <p:font typeface="Playfair Display Medium Italics" charset="1" panose="00000000000000000000"/>
      <p:regular r:id="rId21"/>
    </p:embeddedFont>
    <p:embeddedFont>
      <p:font typeface="Playfair Display Semi-Bold" charset="1" panose="00000000000000000000"/>
      <p:regular r:id="rId22"/>
    </p:embeddedFont>
    <p:embeddedFont>
      <p:font typeface="Playfair Display Semi-Bold Italics" charset="1" panose="00000000000000000000"/>
      <p:regular r:id="rId23"/>
    </p:embeddedFont>
    <p:embeddedFont>
      <p:font typeface="Playfair Display Ultra-Bold" charset="1" panose="00000000000000000000"/>
      <p:regular r:id="rId24"/>
    </p:embeddedFont>
    <p:embeddedFont>
      <p:font typeface="Playfair Display Ultra-Bold Italics" charset="1" panose="00000000000000000000"/>
      <p:regular r:id="rId25"/>
    </p:embeddedFont>
    <p:embeddedFont>
      <p:font typeface="Playfair Display Heavy" charset="1" panose="00000000000000000000"/>
      <p:regular r:id="rId26"/>
    </p:embeddedFont>
    <p:embeddedFont>
      <p:font typeface="Playfair Display Heavy Italics" charset="1" panose="00000000000000000000"/>
      <p:regular r:id="rId27"/>
    </p:embeddedFont>
    <p:embeddedFont>
      <p:font typeface="Raleway" charset="1" panose="020B0503030101060003"/>
      <p:regular r:id="rId28"/>
    </p:embeddedFont>
    <p:embeddedFont>
      <p:font typeface="Raleway Bold" charset="1" panose="020B0803030101060003"/>
      <p:regular r:id="rId29"/>
    </p:embeddedFont>
    <p:embeddedFont>
      <p:font typeface="Raleway Thin" charset="1" panose="020B0203030101060003"/>
      <p:regular r:id="rId30"/>
    </p:embeddedFont>
    <p:embeddedFont>
      <p:font typeface="Raleway Heavy" charset="1" panose="020B0003030101060003"/>
      <p:regular r:id="rId31"/>
    </p:embeddedFont>
    <p:embeddedFont>
      <p:font typeface="Canva Sans" charset="1" panose="020B0503030501040103"/>
      <p:regular r:id="rId32"/>
    </p:embeddedFont>
    <p:embeddedFont>
      <p:font typeface="Canva Sans Bold" charset="1" panose="020B0803030501040103"/>
      <p:regular r:id="rId33"/>
    </p:embeddedFont>
    <p:embeddedFont>
      <p:font typeface="Canva Sans Italics" charset="1" panose="020B0503030501040103"/>
      <p:regular r:id="rId34"/>
    </p:embeddedFont>
    <p:embeddedFont>
      <p:font typeface="Canva Sans Bold Italics" charset="1" panose="020B0803030501040103"/>
      <p:regular r:id="rId35"/>
    </p:embeddedFont>
    <p:embeddedFont>
      <p:font typeface="Canva Sans Medium" charset="1" panose="020B0603030501040103"/>
      <p:regular r:id="rId36"/>
    </p:embeddedFont>
    <p:embeddedFont>
      <p:font typeface="Canva Sans Medium Italics" charset="1" panose="020B0603030501040103"/>
      <p:regular r:id="rId37"/>
    </p:embeddedFont>
    <p:embeddedFont>
      <p:font typeface="Cy Grotesk Key" charset="1" panose="00000500000000000000"/>
      <p:regular r:id="rId38"/>
    </p:embeddedFont>
    <p:embeddedFont>
      <p:font typeface="Cy Grotesk Key Bold" charset="1" panose="00000800000000000000"/>
      <p:regular r:id="rId39"/>
    </p:embeddedFont>
    <p:embeddedFont>
      <p:font typeface="Cy Grotesk Key Thin" charset="1" panose="00000200000000000000"/>
      <p:regular r:id="rId40"/>
    </p:embeddedFont>
    <p:embeddedFont>
      <p:font typeface="Cy Grotesk Key Light" charset="1" panose="00000400000000000000"/>
      <p:regular r:id="rId41"/>
    </p:embeddedFont>
    <p:embeddedFont>
      <p:font typeface="Cy Grotesk Key Semi-Bold" charset="1" panose="00000700000000000000"/>
      <p:regular r:id="rId42"/>
    </p:embeddedFont>
    <p:embeddedFont>
      <p:font typeface="Cy Grotesk Key Ultra-Bold" charset="1" panose="00000900000000000000"/>
      <p:regular r:id="rId43"/>
    </p:embeddedFont>
    <p:embeddedFont>
      <p:font typeface="Cy Grotesk Key Heavy" charset="1" panose="00000A00000000000000"/>
      <p:regular r:id="rId44"/>
    </p:embeddedFont>
    <p:embeddedFont>
      <p:font typeface="Gluten" charset="1" panose="00000000000000000000"/>
      <p:regular r:id="rId45"/>
    </p:embeddedFont>
    <p:embeddedFont>
      <p:font typeface="Gluten Bold" charset="1" panose="00000000000000000000"/>
      <p:regular r:id="rId46"/>
    </p:embeddedFont>
    <p:embeddedFont>
      <p:font typeface="Gluten Thin" charset="1" panose="00000000000000000000"/>
      <p:regular r:id="rId47"/>
    </p:embeddedFont>
    <p:embeddedFont>
      <p:font typeface="Gluten Extra-Light" charset="1" panose="00000000000000000000"/>
      <p:regular r:id="rId48"/>
    </p:embeddedFont>
    <p:embeddedFont>
      <p:font typeface="Gluten Light" charset="1" panose="00000000000000000000"/>
      <p:regular r:id="rId49"/>
    </p:embeddedFont>
    <p:embeddedFont>
      <p:font typeface="Gluten Medium" charset="1" panose="00000000000000000000"/>
      <p:regular r:id="rId50"/>
    </p:embeddedFont>
    <p:embeddedFont>
      <p:font typeface="Gluten Semi-Bold" charset="1" panose="00000000000000000000"/>
      <p:regular r:id="rId51"/>
    </p:embeddedFont>
    <p:embeddedFont>
      <p:font typeface="Gluten Ultra-Bold" charset="1" panose="00000000000000000000"/>
      <p:regular r:id="rId52"/>
    </p:embeddedFont>
    <p:embeddedFont>
      <p:font typeface="Gluten Heavy" charset="1" panose="000000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240586">
            <a:off x="-2674450" y="798371"/>
            <a:ext cx="6731779" cy="4114800"/>
          </a:xfrm>
          <a:custGeom>
            <a:avLst/>
            <a:gdLst/>
            <a:ahLst/>
            <a:cxnLst/>
            <a:rect r="r" b="b" t="t" l="l"/>
            <a:pathLst>
              <a:path h="4114800" w="6731779">
                <a:moveTo>
                  <a:pt x="0" y="0"/>
                </a:moveTo>
                <a:lnTo>
                  <a:pt x="6731779" y="0"/>
                </a:lnTo>
                <a:lnTo>
                  <a:pt x="67317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6917">
            <a:off x="14192029" y="5725461"/>
            <a:ext cx="5453480" cy="3585663"/>
          </a:xfrm>
          <a:custGeom>
            <a:avLst/>
            <a:gdLst/>
            <a:ahLst/>
            <a:cxnLst/>
            <a:rect r="r" b="b" t="t" l="l"/>
            <a:pathLst>
              <a:path h="3585663" w="5453480">
                <a:moveTo>
                  <a:pt x="0" y="0"/>
                </a:moveTo>
                <a:lnTo>
                  <a:pt x="5453480" y="0"/>
                </a:lnTo>
                <a:lnTo>
                  <a:pt x="5453480" y="3585664"/>
                </a:lnTo>
                <a:lnTo>
                  <a:pt x="0" y="3585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28754">
            <a:off x="1206432" y="6577802"/>
            <a:ext cx="2456159" cy="2509485"/>
          </a:xfrm>
          <a:custGeom>
            <a:avLst/>
            <a:gdLst/>
            <a:ahLst/>
            <a:cxnLst/>
            <a:rect r="r" b="b" t="t" l="l"/>
            <a:pathLst>
              <a:path h="2509485" w="2456159">
                <a:moveTo>
                  <a:pt x="0" y="0"/>
                </a:moveTo>
                <a:lnTo>
                  <a:pt x="2456159" y="0"/>
                </a:lnTo>
                <a:lnTo>
                  <a:pt x="2456159" y="2509485"/>
                </a:lnTo>
                <a:lnTo>
                  <a:pt x="0" y="25094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415661" y="7451618"/>
            <a:ext cx="3668743" cy="58034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Playfair Display Bold"/>
              </a:rPr>
              <a:t>By Malita Lewis </a:t>
            </a:r>
          </a:p>
        </p:txBody>
      </p:sp>
      <p:sp>
        <p:nvSpPr>
          <p:cNvPr name="TextBox 7" id="7"/>
          <p:cNvSpPr txBox="true"/>
          <p:nvPr/>
        </p:nvSpPr>
        <p:spPr>
          <a:xfrm rot="0">
            <a:off x="4472723" y="1781258"/>
            <a:ext cx="12168918" cy="1609659"/>
          </a:xfrm>
          <a:prstGeom prst="rect">
            <a:avLst/>
          </a:prstGeom>
        </p:spPr>
        <p:txBody>
          <a:bodyPr anchor="t" rtlCol="false" tIns="0" lIns="0" bIns="0" rIns="0">
            <a:spAutoFit/>
          </a:bodyPr>
          <a:lstStyle/>
          <a:p>
            <a:pPr algn="ctr">
              <a:lnSpc>
                <a:spcPts val="12745"/>
              </a:lnSpc>
            </a:pPr>
            <a:r>
              <a:rPr lang="en-US" sz="10621">
                <a:solidFill>
                  <a:srgbClr val="542BBB"/>
                </a:solidFill>
                <a:latin typeface="Cy Grotesk Key Bold"/>
              </a:rPr>
              <a:t>SummarEase</a:t>
            </a:r>
          </a:p>
        </p:txBody>
      </p:sp>
      <p:sp>
        <p:nvSpPr>
          <p:cNvPr name="TextBox 8" id="8"/>
          <p:cNvSpPr txBox="true"/>
          <p:nvPr/>
        </p:nvSpPr>
        <p:spPr>
          <a:xfrm rot="0">
            <a:off x="4749850" y="3800491"/>
            <a:ext cx="12168918" cy="1343009"/>
          </a:xfrm>
          <a:prstGeom prst="rect">
            <a:avLst/>
          </a:prstGeom>
        </p:spPr>
        <p:txBody>
          <a:bodyPr anchor="t" rtlCol="false" tIns="0" lIns="0" bIns="0" rIns="0">
            <a:spAutoFit/>
          </a:bodyPr>
          <a:lstStyle/>
          <a:p>
            <a:pPr algn="ctr">
              <a:lnSpc>
                <a:spcPts val="10585"/>
              </a:lnSpc>
            </a:pPr>
            <a:r>
              <a:rPr lang="en-US" sz="8821">
                <a:solidFill>
                  <a:srgbClr val="E3613D"/>
                </a:solidFill>
                <a:latin typeface="Cy Grotesk Key Bold"/>
              </a:rPr>
              <a:t>A Text Summarizer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030026" y="3945222"/>
            <a:ext cx="9517970" cy="4449923"/>
            <a:chOff x="0" y="0"/>
            <a:chExt cx="2393068" cy="1118827"/>
          </a:xfrm>
        </p:grpSpPr>
        <p:sp>
          <p:nvSpPr>
            <p:cNvPr name="Freeform 4" id="4"/>
            <p:cNvSpPr/>
            <p:nvPr/>
          </p:nvSpPr>
          <p:spPr>
            <a:xfrm flipH="false" flipV="false" rot="0">
              <a:off x="0" y="0"/>
              <a:ext cx="2393067" cy="1118827"/>
            </a:xfrm>
            <a:custGeom>
              <a:avLst/>
              <a:gdLst/>
              <a:ahLst/>
              <a:cxnLst/>
              <a:rect r="r" b="b" t="t" l="l"/>
              <a:pathLst>
                <a:path h="1118827" w="2393067">
                  <a:moveTo>
                    <a:pt x="41483" y="0"/>
                  </a:moveTo>
                  <a:lnTo>
                    <a:pt x="2351584" y="0"/>
                  </a:lnTo>
                  <a:cubicBezTo>
                    <a:pt x="2362586" y="0"/>
                    <a:pt x="2373138" y="4371"/>
                    <a:pt x="2380917" y="12150"/>
                  </a:cubicBezTo>
                  <a:cubicBezTo>
                    <a:pt x="2388697" y="19930"/>
                    <a:pt x="2393067" y="30481"/>
                    <a:pt x="2393067" y="41483"/>
                  </a:cubicBezTo>
                  <a:lnTo>
                    <a:pt x="2393067" y="1077344"/>
                  </a:lnTo>
                  <a:cubicBezTo>
                    <a:pt x="2393067" y="1088346"/>
                    <a:pt x="2388697" y="1098898"/>
                    <a:pt x="2380917" y="1106677"/>
                  </a:cubicBezTo>
                  <a:cubicBezTo>
                    <a:pt x="2373138" y="1114457"/>
                    <a:pt x="2362586" y="1118827"/>
                    <a:pt x="2351584" y="1118827"/>
                  </a:cubicBezTo>
                  <a:lnTo>
                    <a:pt x="41483" y="1118827"/>
                  </a:lnTo>
                  <a:cubicBezTo>
                    <a:pt x="30481" y="1118827"/>
                    <a:pt x="19930" y="1114457"/>
                    <a:pt x="12150" y="1106677"/>
                  </a:cubicBezTo>
                  <a:cubicBezTo>
                    <a:pt x="4371" y="1098898"/>
                    <a:pt x="0" y="1088346"/>
                    <a:pt x="0" y="1077344"/>
                  </a:cubicBezTo>
                  <a:lnTo>
                    <a:pt x="0" y="41483"/>
                  </a:lnTo>
                  <a:cubicBezTo>
                    <a:pt x="0" y="30481"/>
                    <a:pt x="4371" y="19930"/>
                    <a:pt x="12150" y="12150"/>
                  </a:cubicBezTo>
                  <a:cubicBezTo>
                    <a:pt x="19930" y="4371"/>
                    <a:pt x="30481" y="0"/>
                    <a:pt x="41483" y="0"/>
                  </a:cubicBezTo>
                  <a:close/>
                </a:path>
              </a:pathLst>
            </a:custGeom>
            <a:solidFill>
              <a:srgbClr val="FFFFFF"/>
            </a:solidFill>
            <a:ln w="28575" cap="rnd">
              <a:solidFill>
                <a:srgbClr val="000000"/>
              </a:solidFill>
              <a:prstDash val="solid"/>
              <a:round/>
            </a:ln>
          </p:spPr>
        </p:sp>
        <p:sp>
          <p:nvSpPr>
            <p:cNvPr name="TextBox 5" id="5"/>
            <p:cNvSpPr txBox="true"/>
            <p:nvPr/>
          </p:nvSpPr>
          <p:spPr>
            <a:xfrm>
              <a:off x="0" y="0"/>
              <a:ext cx="2393068" cy="1118827"/>
            </a:xfrm>
            <a:prstGeom prst="rect">
              <a:avLst/>
            </a:prstGeom>
          </p:spPr>
          <p:txBody>
            <a:bodyPr anchor="ctr" rtlCol="false" tIns="50800" lIns="50800" bIns="50800" rIns="50800"/>
            <a:lstStyle/>
            <a:p>
              <a:pPr algn="ctr">
                <a:lnSpc>
                  <a:spcPts val="2851"/>
                </a:lnSpc>
              </a:pPr>
            </a:p>
          </p:txBody>
        </p:sp>
      </p:grpSp>
      <p:sp>
        <p:nvSpPr>
          <p:cNvPr name="TextBox 6" id="6"/>
          <p:cNvSpPr txBox="true"/>
          <p:nvPr/>
        </p:nvSpPr>
        <p:spPr>
          <a:xfrm rot="0">
            <a:off x="8142448" y="1851239"/>
            <a:ext cx="6752453" cy="1686222"/>
          </a:xfrm>
          <a:prstGeom prst="rect">
            <a:avLst/>
          </a:prstGeom>
        </p:spPr>
        <p:txBody>
          <a:bodyPr anchor="t" rtlCol="false" tIns="0" lIns="0" bIns="0" rIns="0">
            <a:spAutoFit/>
          </a:bodyPr>
          <a:lstStyle/>
          <a:p>
            <a:pPr algn="l">
              <a:lnSpc>
                <a:spcPts val="13351"/>
              </a:lnSpc>
            </a:pPr>
            <a:r>
              <a:rPr lang="en-US" sz="11125">
                <a:solidFill>
                  <a:srgbClr val="E3613D"/>
                </a:solidFill>
                <a:latin typeface="Cy Grotesk Key Bold"/>
              </a:rPr>
              <a:t>Agenda</a:t>
            </a:r>
          </a:p>
        </p:txBody>
      </p:sp>
      <p:sp>
        <p:nvSpPr>
          <p:cNvPr name="Freeform 7" id="7"/>
          <p:cNvSpPr/>
          <p:nvPr/>
        </p:nvSpPr>
        <p:spPr>
          <a:xfrm flipH="false" flipV="false" rot="-546016">
            <a:off x="14262404" y="1250851"/>
            <a:ext cx="3057772" cy="3124161"/>
          </a:xfrm>
          <a:custGeom>
            <a:avLst/>
            <a:gdLst/>
            <a:ahLst/>
            <a:cxnLst/>
            <a:rect r="r" b="b" t="t" l="l"/>
            <a:pathLst>
              <a:path h="3124161" w="3057772">
                <a:moveTo>
                  <a:pt x="0" y="0"/>
                </a:moveTo>
                <a:lnTo>
                  <a:pt x="3057773" y="0"/>
                </a:lnTo>
                <a:lnTo>
                  <a:pt x="3057773" y="3124161"/>
                </a:lnTo>
                <a:lnTo>
                  <a:pt x="0" y="31241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531786" y="5436300"/>
            <a:ext cx="406831" cy="406831"/>
          </a:xfrm>
          <a:custGeom>
            <a:avLst/>
            <a:gdLst/>
            <a:ahLst/>
            <a:cxnLst/>
            <a:rect r="r" b="b" t="t" l="l"/>
            <a:pathLst>
              <a:path h="406831" w="406831">
                <a:moveTo>
                  <a:pt x="0" y="0"/>
                </a:moveTo>
                <a:lnTo>
                  <a:pt x="406831" y="0"/>
                </a:lnTo>
                <a:lnTo>
                  <a:pt x="406831" y="406831"/>
                </a:lnTo>
                <a:lnTo>
                  <a:pt x="0" y="4068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577557" y="6443006"/>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054139" y="6388382"/>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577557" y="7356335"/>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054139" y="7410959"/>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054139" y="5365624"/>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480620" y="1570086"/>
            <a:ext cx="6730256" cy="5786249"/>
          </a:xfrm>
          <a:custGeom>
            <a:avLst/>
            <a:gdLst/>
            <a:ahLst/>
            <a:cxnLst/>
            <a:rect r="r" b="b" t="t" l="l"/>
            <a:pathLst>
              <a:path h="5786249" w="6730256">
                <a:moveTo>
                  <a:pt x="0" y="0"/>
                </a:moveTo>
                <a:lnTo>
                  <a:pt x="6730256" y="0"/>
                </a:lnTo>
                <a:lnTo>
                  <a:pt x="6730256" y="5786249"/>
                </a:lnTo>
                <a:lnTo>
                  <a:pt x="0" y="5786249"/>
                </a:lnTo>
                <a:lnTo>
                  <a:pt x="0" y="0"/>
                </a:lnTo>
                <a:close/>
              </a:path>
            </a:pathLst>
          </a:custGeom>
          <a:blipFill>
            <a:blip r:embed="rId7"/>
            <a:stretch>
              <a:fillRect l="0" t="-2354" r="-1345" b="-2354"/>
            </a:stretch>
          </a:blipFill>
        </p:spPr>
      </p:sp>
      <p:sp>
        <p:nvSpPr>
          <p:cNvPr name="TextBox 15" id="15"/>
          <p:cNvSpPr txBox="true"/>
          <p:nvPr/>
        </p:nvSpPr>
        <p:spPr>
          <a:xfrm rot="0">
            <a:off x="9159546" y="5356936"/>
            <a:ext cx="2359128" cy="517933"/>
          </a:xfrm>
          <a:prstGeom prst="rect">
            <a:avLst/>
          </a:prstGeom>
        </p:spPr>
        <p:txBody>
          <a:bodyPr anchor="t" rtlCol="false" tIns="0" lIns="0" bIns="0" rIns="0">
            <a:spAutoFit/>
          </a:bodyPr>
          <a:lstStyle/>
          <a:p>
            <a:pPr algn="l">
              <a:lnSpc>
                <a:spcPts val="4358"/>
              </a:lnSpc>
            </a:pPr>
            <a:r>
              <a:rPr lang="en-US" sz="3113">
                <a:solidFill>
                  <a:srgbClr val="000000"/>
                </a:solidFill>
                <a:latin typeface="TT Hoves"/>
              </a:rPr>
              <a:t>Synopsis</a:t>
            </a:r>
          </a:p>
        </p:txBody>
      </p:sp>
      <p:sp>
        <p:nvSpPr>
          <p:cNvPr name="TextBox 16" id="16"/>
          <p:cNvSpPr txBox="true"/>
          <p:nvPr/>
        </p:nvSpPr>
        <p:spPr>
          <a:xfrm rot="0">
            <a:off x="9159546" y="6286133"/>
            <a:ext cx="3698958" cy="517933"/>
          </a:xfrm>
          <a:prstGeom prst="rect">
            <a:avLst/>
          </a:prstGeom>
        </p:spPr>
        <p:txBody>
          <a:bodyPr anchor="t" rtlCol="false" tIns="0" lIns="0" bIns="0" rIns="0">
            <a:spAutoFit/>
          </a:bodyPr>
          <a:lstStyle/>
          <a:p>
            <a:pPr algn="l">
              <a:lnSpc>
                <a:spcPts val="4358"/>
              </a:lnSpc>
            </a:pPr>
            <a:r>
              <a:rPr lang="en-US" sz="3113">
                <a:solidFill>
                  <a:srgbClr val="000000"/>
                </a:solidFill>
                <a:latin typeface="TT Hoves"/>
              </a:rPr>
              <a:t>Problem Definition</a:t>
            </a:r>
          </a:p>
        </p:txBody>
      </p:sp>
      <p:sp>
        <p:nvSpPr>
          <p:cNvPr name="TextBox 17" id="17"/>
          <p:cNvSpPr txBox="true"/>
          <p:nvPr/>
        </p:nvSpPr>
        <p:spPr>
          <a:xfrm rot="0">
            <a:off x="13715336" y="6231509"/>
            <a:ext cx="2359128" cy="517933"/>
          </a:xfrm>
          <a:prstGeom prst="rect">
            <a:avLst/>
          </a:prstGeom>
        </p:spPr>
        <p:txBody>
          <a:bodyPr anchor="t" rtlCol="false" tIns="0" lIns="0" bIns="0" rIns="0">
            <a:spAutoFit/>
          </a:bodyPr>
          <a:lstStyle/>
          <a:p>
            <a:pPr algn="l">
              <a:lnSpc>
                <a:spcPts val="4358"/>
              </a:lnSpc>
            </a:pPr>
            <a:r>
              <a:rPr lang="en-US" sz="3113">
                <a:solidFill>
                  <a:srgbClr val="000000"/>
                </a:solidFill>
                <a:latin typeface="TT Hoves"/>
              </a:rPr>
              <a:t>Limitation</a:t>
            </a:r>
          </a:p>
        </p:txBody>
      </p:sp>
      <p:sp>
        <p:nvSpPr>
          <p:cNvPr name="TextBox 18" id="18"/>
          <p:cNvSpPr txBox="true"/>
          <p:nvPr/>
        </p:nvSpPr>
        <p:spPr>
          <a:xfrm rot="0">
            <a:off x="9159546" y="7308688"/>
            <a:ext cx="2359128" cy="517978"/>
          </a:xfrm>
          <a:prstGeom prst="rect">
            <a:avLst/>
          </a:prstGeom>
        </p:spPr>
        <p:txBody>
          <a:bodyPr anchor="t" rtlCol="false" tIns="0" lIns="0" bIns="0" rIns="0">
            <a:spAutoFit/>
          </a:bodyPr>
          <a:lstStyle/>
          <a:p>
            <a:pPr algn="l">
              <a:lnSpc>
                <a:spcPts val="4358"/>
              </a:lnSpc>
            </a:pPr>
            <a:r>
              <a:rPr lang="en-US" sz="3113">
                <a:solidFill>
                  <a:srgbClr val="000000"/>
                </a:solidFill>
                <a:latin typeface="TT Hoves"/>
              </a:rPr>
              <a:t>Objectives</a:t>
            </a:r>
          </a:p>
        </p:txBody>
      </p:sp>
      <p:sp>
        <p:nvSpPr>
          <p:cNvPr name="TextBox 19" id="19"/>
          <p:cNvSpPr txBox="true"/>
          <p:nvPr/>
        </p:nvSpPr>
        <p:spPr>
          <a:xfrm rot="0">
            <a:off x="13681899" y="7254086"/>
            <a:ext cx="2359128" cy="517933"/>
          </a:xfrm>
          <a:prstGeom prst="rect">
            <a:avLst/>
          </a:prstGeom>
        </p:spPr>
        <p:txBody>
          <a:bodyPr anchor="t" rtlCol="false" tIns="0" lIns="0" bIns="0" rIns="0">
            <a:spAutoFit/>
          </a:bodyPr>
          <a:lstStyle/>
          <a:p>
            <a:pPr algn="l">
              <a:lnSpc>
                <a:spcPts val="4358"/>
              </a:lnSpc>
            </a:pPr>
            <a:r>
              <a:rPr lang="en-US" sz="3113">
                <a:solidFill>
                  <a:srgbClr val="000000"/>
                </a:solidFill>
                <a:latin typeface="TT Hoves"/>
              </a:rPr>
              <a:t>Conclusion</a:t>
            </a:r>
          </a:p>
        </p:txBody>
      </p:sp>
      <p:sp>
        <p:nvSpPr>
          <p:cNvPr name="TextBox 20" id="20"/>
          <p:cNvSpPr txBox="true"/>
          <p:nvPr/>
        </p:nvSpPr>
        <p:spPr>
          <a:xfrm rot="0">
            <a:off x="13567933" y="5205730"/>
            <a:ext cx="3691367" cy="520955"/>
          </a:xfrm>
          <a:prstGeom prst="rect">
            <a:avLst/>
          </a:prstGeom>
        </p:spPr>
        <p:txBody>
          <a:bodyPr anchor="t" rtlCol="false" tIns="0" lIns="0" bIns="0" rIns="0">
            <a:spAutoFit/>
          </a:bodyPr>
          <a:lstStyle/>
          <a:p>
            <a:pPr algn="ctr">
              <a:lnSpc>
                <a:spcPts val="4358"/>
              </a:lnSpc>
            </a:pPr>
            <a:r>
              <a:rPr lang="en-US" sz="3113">
                <a:solidFill>
                  <a:srgbClr val="000000"/>
                </a:solidFill>
                <a:latin typeface="TT Hoves"/>
              </a:rPr>
              <a:t>Scope of the System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sp>
        <p:nvSpPr>
          <p:cNvPr name="Freeform 2" id="2"/>
          <p:cNvSpPr/>
          <p:nvPr/>
        </p:nvSpPr>
        <p:spPr>
          <a:xfrm flipH="false" flipV="false" rot="203512">
            <a:off x="-1402105" y="7967594"/>
            <a:ext cx="4350068" cy="2658979"/>
          </a:xfrm>
          <a:custGeom>
            <a:avLst/>
            <a:gdLst/>
            <a:ahLst/>
            <a:cxnLst/>
            <a:rect r="r" b="b" t="t" l="l"/>
            <a:pathLst>
              <a:path h="2658979" w="4350068">
                <a:moveTo>
                  <a:pt x="0" y="0"/>
                </a:moveTo>
                <a:lnTo>
                  <a:pt x="4350068" y="0"/>
                </a:lnTo>
                <a:lnTo>
                  <a:pt x="4350068" y="2658979"/>
                </a:lnTo>
                <a:lnTo>
                  <a:pt x="0" y="26589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42" y="56304"/>
            <a:ext cx="3883569" cy="3339869"/>
          </a:xfrm>
          <a:custGeom>
            <a:avLst/>
            <a:gdLst/>
            <a:ahLst/>
            <a:cxnLst/>
            <a:rect r="r" b="b" t="t" l="l"/>
            <a:pathLst>
              <a:path h="3339869" w="3883569">
                <a:moveTo>
                  <a:pt x="0" y="0"/>
                </a:moveTo>
                <a:lnTo>
                  <a:pt x="3883569" y="0"/>
                </a:lnTo>
                <a:lnTo>
                  <a:pt x="3883569" y="3339870"/>
                </a:lnTo>
                <a:lnTo>
                  <a:pt x="0" y="3339870"/>
                </a:lnTo>
                <a:lnTo>
                  <a:pt x="0" y="0"/>
                </a:lnTo>
                <a:close/>
              </a:path>
            </a:pathLst>
          </a:custGeom>
          <a:blipFill>
            <a:blip r:embed="rId4"/>
            <a:stretch>
              <a:fillRect l="0" t="0" r="0" b="0"/>
            </a:stretch>
          </a:blipFill>
        </p:spPr>
      </p:sp>
      <p:sp>
        <p:nvSpPr>
          <p:cNvPr name="Freeform 4" id="4"/>
          <p:cNvSpPr/>
          <p:nvPr/>
        </p:nvSpPr>
        <p:spPr>
          <a:xfrm flipH="false" flipV="false" rot="0">
            <a:off x="140842" y="5085919"/>
            <a:ext cx="9538907" cy="1959812"/>
          </a:xfrm>
          <a:custGeom>
            <a:avLst/>
            <a:gdLst/>
            <a:ahLst/>
            <a:cxnLst/>
            <a:rect r="r" b="b" t="t" l="l"/>
            <a:pathLst>
              <a:path h="1959812" w="9538907">
                <a:moveTo>
                  <a:pt x="0" y="0"/>
                </a:moveTo>
                <a:lnTo>
                  <a:pt x="9538908" y="0"/>
                </a:lnTo>
                <a:lnTo>
                  <a:pt x="9538908" y="1959812"/>
                </a:lnTo>
                <a:lnTo>
                  <a:pt x="0" y="1959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051671" y="2667161"/>
            <a:ext cx="9522475" cy="1956436"/>
          </a:xfrm>
          <a:custGeom>
            <a:avLst/>
            <a:gdLst/>
            <a:ahLst/>
            <a:cxnLst/>
            <a:rect r="r" b="b" t="t" l="l"/>
            <a:pathLst>
              <a:path h="1956436" w="9522475">
                <a:moveTo>
                  <a:pt x="0" y="0"/>
                </a:moveTo>
                <a:lnTo>
                  <a:pt x="9522475" y="0"/>
                </a:lnTo>
                <a:lnTo>
                  <a:pt x="9522475" y="1956436"/>
                </a:lnTo>
                <a:lnTo>
                  <a:pt x="0" y="19564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907427" y="7293381"/>
            <a:ext cx="12328581" cy="2532963"/>
          </a:xfrm>
          <a:custGeom>
            <a:avLst/>
            <a:gdLst/>
            <a:ahLst/>
            <a:cxnLst/>
            <a:rect r="r" b="b" t="t" l="l"/>
            <a:pathLst>
              <a:path h="2532963" w="12328581">
                <a:moveTo>
                  <a:pt x="0" y="0"/>
                </a:moveTo>
                <a:lnTo>
                  <a:pt x="12328582" y="0"/>
                </a:lnTo>
                <a:lnTo>
                  <a:pt x="12328582" y="2532963"/>
                </a:lnTo>
                <a:lnTo>
                  <a:pt x="0" y="2532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914410" y="-557888"/>
            <a:ext cx="2792387" cy="2914255"/>
          </a:xfrm>
          <a:custGeom>
            <a:avLst/>
            <a:gdLst/>
            <a:ahLst/>
            <a:cxnLst/>
            <a:rect r="r" b="b" t="t" l="l"/>
            <a:pathLst>
              <a:path h="2914255" w="2792387">
                <a:moveTo>
                  <a:pt x="0" y="0"/>
                </a:moveTo>
                <a:lnTo>
                  <a:pt x="2792386" y="0"/>
                </a:lnTo>
                <a:lnTo>
                  <a:pt x="2792386" y="2914256"/>
                </a:lnTo>
                <a:lnTo>
                  <a:pt x="0" y="29142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732730" y="4921755"/>
            <a:ext cx="2267339" cy="2288140"/>
          </a:xfrm>
          <a:custGeom>
            <a:avLst/>
            <a:gdLst/>
            <a:ahLst/>
            <a:cxnLst/>
            <a:rect r="r" b="b" t="t" l="l"/>
            <a:pathLst>
              <a:path h="2288140" w="2267339">
                <a:moveTo>
                  <a:pt x="0" y="0"/>
                </a:moveTo>
                <a:lnTo>
                  <a:pt x="2267339" y="0"/>
                </a:lnTo>
                <a:lnTo>
                  <a:pt x="2267339" y="2288140"/>
                </a:lnTo>
                <a:lnTo>
                  <a:pt x="0" y="22881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8939651" y="6248293"/>
            <a:ext cx="3873258" cy="838032"/>
          </a:xfrm>
          <a:custGeom>
            <a:avLst/>
            <a:gdLst/>
            <a:ahLst/>
            <a:cxnLst/>
            <a:rect r="r" b="b" t="t" l="l"/>
            <a:pathLst>
              <a:path h="838032" w="3873258">
                <a:moveTo>
                  <a:pt x="0" y="0"/>
                </a:moveTo>
                <a:lnTo>
                  <a:pt x="3873258" y="0"/>
                </a:lnTo>
                <a:lnTo>
                  <a:pt x="3873258" y="838032"/>
                </a:lnTo>
                <a:lnTo>
                  <a:pt x="0" y="8380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4910296" y="433883"/>
            <a:ext cx="7337818" cy="1566528"/>
          </a:xfrm>
          <a:prstGeom prst="rect">
            <a:avLst/>
          </a:prstGeom>
        </p:spPr>
        <p:txBody>
          <a:bodyPr anchor="t" rtlCol="false" tIns="0" lIns="0" bIns="0" rIns="0">
            <a:spAutoFit/>
          </a:bodyPr>
          <a:lstStyle/>
          <a:p>
            <a:pPr algn="ctr">
              <a:lnSpc>
                <a:spcPts val="12880"/>
              </a:lnSpc>
            </a:pPr>
            <a:r>
              <a:rPr lang="en-US" sz="9200">
                <a:solidFill>
                  <a:srgbClr val="F9F5E7"/>
                </a:solidFill>
                <a:latin typeface="Cy Grotesk Key Bold"/>
              </a:rPr>
              <a:t>Synopsis</a:t>
            </a:r>
          </a:p>
        </p:txBody>
      </p:sp>
      <p:sp>
        <p:nvSpPr>
          <p:cNvPr name="TextBox 11" id="11"/>
          <p:cNvSpPr txBox="true"/>
          <p:nvPr/>
        </p:nvSpPr>
        <p:spPr>
          <a:xfrm rot="0">
            <a:off x="8312033" y="2874130"/>
            <a:ext cx="9554367" cy="2707413"/>
          </a:xfrm>
          <a:prstGeom prst="rect">
            <a:avLst/>
          </a:prstGeom>
        </p:spPr>
        <p:txBody>
          <a:bodyPr anchor="t" rtlCol="false" tIns="0" lIns="0" bIns="0" rIns="0">
            <a:spAutoFit/>
          </a:bodyPr>
          <a:lstStyle/>
          <a:p>
            <a:pPr algn="l">
              <a:lnSpc>
                <a:spcPts val="4202"/>
              </a:lnSpc>
            </a:pPr>
            <a:r>
              <a:rPr lang="en-US" sz="3002">
                <a:solidFill>
                  <a:srgbClr val="E3613D"/>
                </a:solidFill>
                <a:latin typeface="Canva Sans Bold"/>
              </a:rPr>
              <a:t>Pinpoints and prioritize crucial information while ensuring convergence and readability in the summaries produced.</a:t>
            </a:r>
          </a:p>
          <a:p>
            <a:pPr algn="l">
              <a:lnSpc>
                <a:spcPts val="4983"/>
              </a:lnSpc>
            </a:pPr>
          </a:p>
          <a:p>
            <a:pPr algn="l">
              <a:lnSpc>
                <a:spcPts val="3931"/>
              </a:lnSpc>
            </a:pPr>
          </a:p>
        </p:txBody>
      </p:sp>
      <p:sp>
        <p:nvSpPr>
          <p:cNvPr name="TextBox 12" id="12"/>
          <p:cNvSpPr txBox="true"/>
          <p:nvPr/>
        </p:nvSpPr>
        <p:spPr>
          <a:xfrm rot="0">
            <a:off x="1028700" y="5243086"/>
            <a:ext cx="7542692" cy="1597854"/>
          </a:xfrm>
          <a:prstGeom prst="rect">
            <a:avLst/>
          </a:prstGeom>
        </p:spPr>
        <p:txBody>
          <a:bodyPr anchor="t" rtlCol="false" tIns="0" lIns="0" bIns="0" rIns="0">
            <a:spAutoFit/>
          </a:bodyPr>
          <a:lstStyle/>
          <a:p>
            <a:pPr algn="l">
              <a:lnSpc>
                <a:spcPts val="4323"/>
              </a:lnSpc>
              <a:spcBef>
                <a:spcPct val="0"/>
              </a:spcBef>
            </a:pPr>
            <a:r>
              <a:rPr lang="en-US" sz="3088">
                <a:solidFill>
                  <a:srgbClr val="E3613D"/>
                </a:solidFill>
                <a:latin typeface="Canva Sans Bold"/>
              </a:rPr>
              <a:t>Not only retains the essence of the original text but also accommodates formats, refines content</a:t>
            </a:r>
          </a:p>
        </p:txBody>
      </p:sp>
      <p:sp>
        <p:nvSpPr>
          <p:cNvPr name="TextBox 13" id="13"/>
          <p:cNvSpPr txBox="true"/>
          <p:nvPr/>
        </p:nvSpPr>
        <p:spPr>
          <a:xfrm rot="0">
            <a:off x="6360715" y="7655331"/>
            <a:ext cx="12415907" cy="1552868"/>
          </a:xfrm>
          <a:prstGeom prst="rect">
            <a:avLst/>
          </a:prstGeom>
        </p:spPr>
        <p:txBody>
          <a:bodyPr anchor="t" rtlCol="false" tIns="0" lIns="0" bIns="0" rIns="0">
            <a:spAutoFit/>
          </a:bodyPr>
          <a:lstStyle/>
          <a:p>
            <a:pPr algn="l">
              <a:lnSpc>
                <a:spcPts val="4183"/>
              </a:lnSpc>
              <a:spcBef>
                <a:spcPct val="0"/>
              </a:spcBef>
            </a:pPr>
            <a:r>
              <a:rPr lang="en-US" sz="2988">
                <a:solidFill>
                  <a:srgbClr val="E3613D"/>
                </a:solidFill>
                <a:latin typeface="Canva Sans Bold"/>
              </a:rPr>
              <a:t>Leveraging the power of Tkinter, Python’s NLTK library , cosine similarity and PageRank algorithm develop a comprehensive NLP toolkit within a user-friendly graphical interface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860078" y="1643160"/>
            <a:ext cx="14567843" cy="7000680"/>
            <a:chOff x="0" y="0"/>
            <a:chExt cx="3653200" cy="1755571"/>
          </a:xfrm>
        </p:grpSpPr>
        <p:sp>
          <p:nvSpPr>
            <p:cNvPr name="Freeform 4" id="4"/>
            <p:cNvSpPr/>
            <p:nvPr/>
          </p:nvSpPr>
          <p:spPr>
            <a:xfrm flipH="false" flipV="false" rot="0">
              <a:off x="0" y="0"/>
              <a:ext cx="3653199" cy="1755571"/>
            </a:xfrm>
            <a:custGeom>
              <a:avLst/>
              <a:gdLst/>
              <a:ahLst/>
              <a:cxnLst/>
              <a:rect r="r" b="b" t="t" l="l"/>
              <a:pathLst>
                <a:path h="1755571" w="3653199">
                  <a:moveTo>
                    <a:pt x="27103" y="0"/>
                  </a:moveTo>
                  <a:lnTo>
                    <a:pt x="3626096" y="0"/>
                  </a:lnTo>
                  <a:cubicBezTo>
                    <a:pt x="3633284" y="0"/>
                    <a:pt x="3640178" y="2856"/>
                    <a:pt x="3645261" y="7938"/>
                  </a:cubicBezTo>
                  <a:cubicBezTo>
                    <a:pt x="3650344" y="13021"/>
                    <a:pt x="3653199" y="19915"/>
                    <a:pt x="3653199" y="27103"/>
                  </a:cubicBezTo>
                  <a:lnTo>
                    <a:pt x="3653199" y="1728468"/>
                  </a:lnTo>
                  <a:cubicBezTo>
                    <a:pt x="3653199" y="1735656"/>
                    <a:pt x="3650344" y="1742550"/>
                    <a:pt x="3645261" y="1747632"/>
                  </a:cubicBezTo>
                  <a:cubicBezTo>
                    <a:pt x="3640178" y="1752715"/>
                    <a:pt x="3633284" y="1755571"/>
                    <a:pt x="3626096" y="1755571"/>
                  </a:cubicBezTo>
                  <a:lnTo>
                    <a:pt x="27103" y="1755571"/>
                  </a:lnTo>
                  <a:cubicBezTo>
                    <a:pt x="19915" y="1755571"/>
                    <a:pt x="13021" y="1752715"/>
                    <a:pt x="7938" y="1747632"/>
                  </a:cubicBezTo>
                  <a:cubicBezTo>
                    <a:pt x="2856" y="1742550"/>
                    <a:pt x="0" y="1735656"/>
                    <a:pt x="0" y="1728468"/>
                  </a:cubicBezTo>
                  <a:lnTo>
                    <a:pt x="0" y="27103"/>
                  </a:lnTo>
                  <a:cubicBezTo>
                    <a:pt x="0" y="19915"/>
                    <a:pt x="2856" y="13021"/>
                    <a:pt x="7938" y="7938"/>
                  </a:cubicBezTo>
                  <a:cubicBezTo>
                    <a:pt x="13021" y="2856"/>
                    <a:pt x="19915" y="0"/>
                    <a:pt x="27103" y="0"/>
                  </a:cubicBezTo>
                  <a:close/>
                </a:path>
              </a:pathLst>
            </a:custGeom>
            <a:solidFill>
              <a:srgbClr val="F0BA40"/>
            </a:solidFill>
            <a:ln w="38100" cap="rnd">
              <a:solidFill>
                <a:srgbClr val="243037"/>
              </a:solidFill>
              <a:prstDash val="solid"/>
              <a:round/>
            </a:ln>
          </p:spPr>
        </p:sp>
        <p:sp>
          <p:nvSpPr>
            <p:cNvPr name="TextBox 5" id="5"/>
            <p:cNvSpPr txBox="true"/>
            <p:nvPr/>
          </p:nvSpPr>
          <p:spPr>
            <a:xfrm>
              <a:off x="0" y="-38100"/>
              <a:ext cx="3653200" cy="179367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167984">
            <a:off x="15006880" y="4927129"/>
            <a:ext cx="5453480" cy="3585663"/>
          </a:xfrm>
          <a:custGeom>
            <a:avLst/>
            <a:gdLst/>
            <a:ahLst/>
            <a:cxnLst/>
            <a:rect r="r" b="b" t="t" l="l"/>
            <a:pathLst>
              <a:path h="3585663" w="5453480">
                <a:moveTo>
                  <a:pt x="5453480" y="0"/>
                </a:moveTo>
                <a:lnTo>
                  <a:pt x="0" y="0"/>
                </a:lnTo>
                <a:lnTo>
                  <a:pt x="0" y="3585663"/>
                </a:lnTo>
                <a:lnTo>
                  <a:pt x="5453480" y="3585663"/>
                </a:lnTo>
                <a:lnTo>
                  <a:pt x="545348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9017" y="497266"/>
            <a:ext cx="3682122" cy="3212938"/>
          </a:xfrm>
          <a:custGeom>
            <a:avLst/>
            <a:gdLst/>
            <a:ahLst/>
            <a:cxnLst/>
            <a:rect r="r" b="b" t="t" l="l"/>
            <a:pathLst>
              <a:path h="3212938" w="3682122">
                <a:moveTo>
                  <a:pt x="0" y="0"/>
                </a:moveTo>
                <a:lnTo>
                  <a:pt x="3682122" y="0"/>
                </a:lnTo>
                <a:lnTo>
                  <a:pt x="3682122" y="3212938"/>
                </a:lnTo>
                <a:lnTo>
                  <a:pt x="0" y="3212938"/>
                </a:lnTo>
                <a:lnTo>
                  <a:pt x="0" y="0"/>
                </a:lnTo>
                <a:close/>
              </a:path>
            </a:pathLst>
          </a:custGeom>
          <a:blipFill>
            <a:blip r:embed="rId5"/>
            <a:stretch>
              <a:fillRect l="0" t="-899" r="0" b="-899"/>
            </a:stretch>
          </a:blipFill>
        </p:spPr>
      </p:sp>
      <p:sp>
        <p:nvSpPr>
          <p:cNvPr name="TextBox 8" id="8"/>
          <p:cNvSpPr txBox="true"/>
          <p:nvPr/>
        </p:nvSpPr>
        <p:spPr>
          <a:xfrm rot="0">
            <a:off x="2097966" y="4411367"/>
            <a:ext cx="6365340" cy="2334382"/>
          </a:xfrm>
          <a:prstGeom prst="rect">
            <a:avLst/>
          </a:prstGeom>
        </p:spPr>
        <p:txBody>
          <a:bodyPr anchor="t" rtlCol="false" tIns="0" lIns="0" bIns="0" rIns="0">
            <a:spAutoFit/>
          </a:bodyPr>
          <a:lstStyle/>
          <a:p>
            <a:pPr algn="l" marL="721105" indent="-360553" lvl="1">
              <a:lnSpc>
                <a:spcPts val="4675"/>
              </a:lnSpc>
              <a:buFont typeface="Arial"/>
              <a:buChar char="•"/>
            </a:pPr>
            <a:r>
              <a:rPr lang="en-US" sz="3339">
                <a:solidFill>
                  <a:srgbClr val="955641"/>
                </a:solidFill>
                <a:latin typeface="TT Hoves Bold"/>
              </a:rPr>
              <a:t>Information Overload</a:t>
            </a:r>
          </a:p>
          <a:p>
            <a:pPr algn="l" marL="721105" indent="-360553" lvl="1">
              <a:lnSpc>
                <a:spcPts val="4675"/>
              </a:lnSpc>
              <a:buFont typeface="Arial"/>
              <a:buChar char="•"/>
            </a:pPr>
            <a:r>
              <a:rPr lang="en-US" sz="3339">
                <a:solidFill>
                  <a:srgbClr val="955641"/>
                </a:solidFill>
                <a:latin typeface="TT Hoves Bold"/>
              </a:rPr>
              <a:t>Complex Data</a:t>
            </a:r>
          </a:p>
          <a:p>
            <a:pPr algn="l" marL="721105" indent="-360553" lvl="1">
              <a:lnSpc>
                <a:spcPts val="4675"/>
              </a:lnSpc>
              <a:buFont typeface="Arial"/>
              <a:buChar char="•"/>
            </a:pPr>
            <a:r>
              <a:rPr lang="en-US" sz="3339">
                <a:solidFill>
                  <a:srgbClr val="955641"/>
                </a:solidFill>
                <a:latin typeface="TT Hoves Bold"/>
              </a:rPr>
              <a:t>Time-Consuming Process</a:t>
            </a:r>
          </a:p>
          <a:p>
            <a:pPr algn="l" marL="721105" indent="-360553" lvl="1">
              <a:lnSpc>
                <a:spcPts val="4675"/>
              </a:lnSpc>
              <a:buFont typeface="Arial"/>
              <a:buChar char="•"/>
            </a:pPr>
            <a:r>
              <a:rPr lang="en-US" sz="3339">
                <a:solidFill>
                  <a:srgbClr val="955641"/>
                </a:solidFill>
                <a:latin typeface="TT Hoves Bold"/>
              </a:rPr>
              <a:t>Duplicate Information</a:t>
            </a:r>
          </a:p>
        </p:txBody>
      </p:sp>
      <p:sp>
        <p:nvSpPr>
          <p:cNvPr name="TextBox 9" id="9"/>
          <p:cNvSpPr txBox="true"/>
          <p:nvPr/>
        </p:nvSpPr>
        <p:spPr>
          <a:xfrm rot="0">
            <a:off x="3010859" y="2103735"/>
            <a:ext cx="13742521" cy="1400142"/>
          </a:xfrm>
          <a:prstGeom prst="rect">
            <a:avLst/>
          </a:prstGeom>
        </p:spPr>
        <p:txBody>
          <a:bodyPr anchor="t" rtlCol="false" tIns="0" lIns="0" bIns="0" rIns="0">
            <a:spAutoFit/>
          </a:bodyPr>
          <a:lstStyle/>
          <a:p>
            <a:pPr algn="ctr">
              <a:lnSpc>
                <a:spcPts val="11096"/>
              </a:lnSpc>
            </a:pPr>
            <a:r>
              <a:rPr lang="en-US" sz="9247">
                <a:solidFill>
                  <a:srgbClr val="6237CF"/>
                </a:solidFill>
                <a:latin typeface="Cy Grotesk Key Bold"/>
              </a:rPr>
              <a:t>Problem Definition</a:t>
            </a:r>
          </a:p>
        </p:txBody>
      </p:sp>
      <p:sp>
        <p:nvSpPr>
          <p:cNvPr name="TextBox 10" id="10"/>
          <p:cNvSpPr txBox="true"/>
          <p:nvPr/>
        </p:nvSpPr>
        <p:spPr>
          <a:xfrm rot="0">
            <a:off x="8463306" y="4411367"/>
            <a:ext cx="6991946" cy="2334312"/>
          </a:xfrm>
          <a:prstGeom prst="rect">
            <a:avLst/>
          </a:prstGeom>
        </p:spPr>
        <p:txBody>
          <a:bodyPr anchor="t" rtlCol="false" tIns="0" lIns="0" bIns="0" rIns="0">
            <a:spAutoFit/>
          </a:bodyPr>
          <a:lstStyle/>
          <a:p>
            <a:pPr algn="l" marL="721696" indent="-360848" lvl="1">
              <a:lnSpc>
                <a:spcPts val="4679"/>
              </a:lnSpc>
              <a:buFont typeface="Arial"/>
              <a:buChar char="•"/>
            </a:pPr>
            <a:r>
              <a:rPr lang="en-US" sz="3342">
                <a:solidFill>
                  <a:srgbClr val="955641"/>
                </a:solidFill>
                <a:latin typeface="TT Hoves Bold"/>
              </a:rPr>
              <a:t>Challenge for Decision Making</a:t>
            </a:r>
          </a:p>
          <a:p>
            <a:pPr algn="l" marL="721696" indent="-360848" lvl="1">
              <a:lnSpc>
                <a:spcPts val="4679"/>
              </a:lnSpc>
              <a:buFont typeface="Arial"/>
              <a:buChar char="•"/>
            </a:pPr>
            <a:r>
              <a:rPr lang="en-US" sz="3342">
                <a:solidFill>
                  <a:srgbClr val="955641"/>
                </a:solidFill>
                <a:latin typeface="TT Hoves Bold"/>
              </a:rPr>
              <a:t>Storing</a:t>
            </a:r>
          </a:p>
          <a:p>
            <a:pPr algn="l" marL="721696" indent="-360848" lvl="1">
              <a:lnSpc>
                <a:spcPts val="4679"/>
              </a:lnSpc>
              <a:buFont typeface="Arial"/>
              <a:buChar char="•"/>
            </a:pPr>
            <a:r>
              <a:rPr lang="en-US" sz="3342">
                <a:solidFill>
                  <a:srgbClr val="955641"/>
                </a:solidFill>
                <a:latin typeface="TT Hoves Bold"/>
              </a:rPr>
              <a:t>Navigating Data</a:t>
            </a:r>
          </a:p>
          <a:p>
            <a:pPr algn="l" marL="721696" indent="-360848" lvl="1">
              <a:lnSpc>
                <a:spcPts val="4679"/>
              </a:lnSpc>
              <a:buFont typeface="Arial"/>
              <a:buChar char="•"/>
            </a:pPr>
            <a:r>
              <a:rPr lang="en-US" sz="3342">
                <a:solidFill>
                  <a:srgbClr val="955641"/>
                </a:solidFill>
                <a:latin typeface="TT Hoves Bold"/>
              </a:rPr>
              <a:t>Difficult to Grasp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22778" y="2885299"/>
            <a:ext cx="14737503" cy="6026287"/>
            <a:chOff x="0" y="0"/>
            <a:chExt cx="3364562" cy="1375797"/>
          </a:xfrm>
        </p:grpSpPr>
        <p:sp>
          <p:nvSpPr>
            <p:cNvPr name="Freeform 4" id="4"/>
            <p:cNvSpPr/>
            <p:nvPr/>
          </p:nvSpPr>
          <p:spPr>
            <a:xfrm flipH="false" flipV="false" rot="0">
              <a:off x="0" y="0"/>
              <a:ext cx="3364562" cy="1375797"/>
            </a:xfrm>
            <a:custGeom>
              <a:avLst/>
              <a:gdLst/>
              <a:ahLst/>
              <a:cxnLst/>
              <a:rect r="r" b="b" t="t" l="l"/>
              <a:pathLst>
                <a:path h="1375797" w="3364562">
                  <a:moveTo>
                    <a:pt x="26791" y="0"/>
                  </a:moveTo>
                  <a:lnTo>
                    <a:pt x="3337771" y="0"/>
                  </a:lnTo>
                  <a:cubicBezTo>
                    <a:pt x="3344876" y="0"/>
                    <a:pt x="3351691" y="2823"/>
                    <a:pt x="3356715" y="7847"/>
                  </a:cubicBezTo>
                  <a:cubicBezTo>
                    <a:pt x="3361739" y="12871"/>
                    <a:pt x="3364562" y="19686"/>
                    <a:pt x="3364562" y="26791"/>
                  </a:cubicBezTo>
                  <a:lnTo>
                    <a:pt x="3364562" y="1349006"/>
                  </a:lnTo>
                  <a:cubicBezTo>
                    <a:pt x="3364562" y="1356112"/>
                    <a:pt x="3361739" y="1362926"/>
                    <a:pt x="3356715" y="1367950"/>
                  </a:cubicBezTo>
                  <a:cubicBezTo>
                    <a:pt x="3351691" y="1372975"/>
                    <a:pt x="3344876" y="1375797"/>
                    <a:pt x="3337771" y="1375797"/>
                  </a:cubicBezTo>
                  <a:lnTo>
                    <a:pt x="26791" y="1375797"/>
                  </a:lnTo>
                  <a:cubicBezTo>
                    <a:pt x="19686" y="1375797"/>
                    <a:pt x="12871" y="1372975"/>
                    <a:pt x="7847" y="1367950"/>
                  </a:cubicBezTo>
                  <a:cubicBezTo>
                    <a:pt x="2823" y="1362926"/>
                    <a:pt x="0" y="1356112"/>
                    <a:pt x="0" y="1349006"/>
                  </a:cubicBezTo>
                  <a:lnTo>
                    <a:pt x="0" y="26791"/>
                  </a:lnTo>
                  <a:cubicBezTo>
                    <a:pt x="0" y="19686"/>
                    <a:pt x="2823" y="12871"/>
                    <a:pt x="7847" y="7847"/>
                  </a:cubicBezTo>
                  <a:cubicBezTo>
                    <a:pt x="12871" y="2823"/>
                    <a:pt x="19686" y="0"/>
                    <a:pt x="26791" y="0"/>
                  </a:cubicBezTo>
                  <a:close/>
                </a:path>
              </a:pathLst>
            </a:custGeom>
            <a:solidFill>
              <a:srgbClr val="E6C7BD"/>
            </a:solidFill>
            <a:ln w="28575" cap="rnd">
              <a:solidFill>
                <a:srgbClr val="000000"/>
              </a:solidFill>
              <a:prstDash val="solid"/>
              <a:round/>
            </a:ln>
          </p:spPr>
        </p:sp>
        <p:sp>
          <p:nvSpPr>
            <p:cNvPr name="TextBox 5" id="5"/>
            <p:cNvSpPr txBox="true"/>
            <p:nvPr/>
          </p:nvSpPr>
          <p:spPr>
            <a:xfrm>
              <a:off x="0" y="0"/>
              <a:ext cx="3364562" cy="1375797"/>
            </a:xfrm>
            <a:prstGeom prst="rect">
              <a:avLst/>
            </a:prstGeom>
          </p:spPr>
          <p:txBody>
            <a:bodyPr anchor="ctr" rtlCol="false" tIns="50800" lIns="50800" bIns="50800" rIns="50800"/>
            <a:lstStyle/>
            <a:p>
              <a:pPr algn="ctr">
                <a:lnSpc>
                  <a:spcPts val="2851"/>
                </a:lnSpc>
              </a:pPr>
            </a:p>
          </p:txBody>
        </p:sp>
      </p:grpSp>
      <p:sp>
        <p:nvSpPr>
          <p:cNvPr name="Freeform 6" id="6"/>
          <p:cNvSpPr/>
          <p:nvPr/>
        </p:nvSpPr>
        <p:spPr>
          <a:xfrm flipH="false" flipV="false" rot="0">
            <a:off x="13376216" y="858323"/>
            <a:ext cx="3883084" cy="3713199"/>
          </a:xfrm>
          <a:custGeom>
            <a:avLst/>
            <a:gdLst/>
            <a:ahLst/>
            <a:cxnLst/>
            <a:rect r="r" b="b" t="t" l="l"/>
            <a:pathLst>
              <a:path h="3713199" w="3883084">
                <a:moveTo>
                  <a:pt x="0" y="0"/>
                </a:moveTo>
                <a:lnTo>
                  <a:pt x="3883084" y="0"/>
                </a:lnTo>
                <a:lnTo>
                  <a:pt x="3883084" y="3713198"/>
                </a:lnTo>
                <a:lnTo>
                  <a:pt x="0" y="3713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22778" y="3561367"/>
            <a:ext cx="13663166" cy="5085888"/>
          </a:xfrm>
          <a:prstGeom prst="rect">
            <a:avLst/>
          </a:prstGeom>
        </p:spPr>
        <p:txBody>
          <a:bodyPr anchor="t" rtlCol="false" tIns="0" lIns="0" bIns="0" rIns="0">
            <a:spAutoFit/>
          </a:bodyPr>
          <a:lstStyle/>
          <a:p>
            <a:pPr algn="l" marL="811414" indent="-405707" lvl="1">
              <a:lnSpc>
                <a:spcPts val="6126"/>
              </a:lnSpc>
              <a:buFont typeface="Arial"/>
              <a:buChar char="•"/>
            </a:pPr>
            <a:r>
              <a:rPr lang="en-US" sz="3758">
                <a:solidFill>
                  <a:srgbClr val="000000"/>
                </a:solidFill>
                <a:latin typeface="TT Hoves"/>
              </a:rPr>
              <a:t>To save users time by condensing lengthy text efficiently.</a:t>
            </a:r>
          </a:p>
          <a:p>
            <a:pPr algn="l" marL="811414" indent="-405707" lvl="1">
              <a:lnSpc>
                <a:spcPts val="6126"/>
              </a:lnSpc>
              <a:buFont typeface="Arial"/>
              <a:buChar char="•"/>
            </a:pPr>
            <a:r>
              <a:rPr lang="en-US" sz="3758">
                <a:solidFill>
                  <a:srgbClr val="000000"/>
                </a:solidFill>
                <a:latin typeface="TT Hoves"/>
              </a:rPr>
              <a:t>To allow users to identify and  extract key points swiftly.</a:t>
            </a:r>
          </a:p>
          <a:p>
            <a:pPr algn="l" marL="811414" indent="-405707" lvl="1">
              <a:lnSpc>
                <a:spcPts val="6126"/>
              </a:lnSpc>
              <a:buFont typeface="Arial"/>
              <a:buChar char="•"/>
            </a:pPr>
            <a:r>
              <a:rPr lang="en-US" sz="3758">
                <a:solidFill>
                  <a:srgbClr val="000000"/>
                </a:solidFill>
                <a:latin typeface="TT Hoves"/>
              </a:rPr>
              <a:t>To enable users to digest information rapidly.</a:t>
            </a:r>
          </a:p>
          <a:p>
            <a:pPr algn="l" marL="811414" indent="-405707" lvl="1">
              <a:lnSpc>
                <a:spcPts val="6126"/>
              </a:lnSpc>
              <a:buFont typeface="Arial"/>
              <a:buChar char="•"/>
            </a:pPr>
            <a:r>
              <a:rPr lang="en-US" sz="3758">
                <a:solidFill>
                  <a:srgbClr val="000000"/>
                </a:solidFill>
                <a:latin typeface="TT Hoves"/>
              </a:rPr>
              <a:t>To provide rapid access to summarized information.</a:t>
            </a:r>
          </a:p>
          <a:p>
            <a:pPr algn="l" marL="811414" indent="-405707" lvl="1">
              <a:lnSpc>
                <a:spcPts val="6126"/>
              </a:lnSpc>
              <a:buFont typeface="Arial"/>
              <a:buChar char="•"/>
            </a:pPr>
            <a:r>
              <a:rPr lang="en-US" sz="3758">
                <a:solidFill>
                  <a:srgbClr val="000000"/>
                </a:solidFill>
                <a:latin typeface="TT Hoves"/>
              </a:rPr>
              <a:t>To improve user efficiency in handling extensive documents.</a:t>
            </a:r>
          </a:p>
          <a:p>
            <a:pPr algn="l" marL="811414" indent="-405707" lvl="1">
              <a:lnSpc>
                <a:spcPts val="6126"/>
              </a:lnSpc>
              <a:buFont typeface="Arial"/>
              <a:buChar char="•"/>
            </a:pPr>
            <a:r>
              <a:rPr lang="en-US" sz="3758">
                <a:solidFill>
                  <a:srgbClr val="000000"/>
                </a:solidFill>
                <a:latin typeface="TT Hoves"/>
              </a:rPr>
              <a:t>To ensure user can quickly grasp essential information.</a:t>
            </a:r>
          </a:p>
          <a:p>
            <a:pPr algn="l">
              <a:lnSpc>
                <a:spcPts val="3427"/>
              </a:lnSpc>
              <a:spcBef>
                <a:spcPct val="0"/>
              </a:spcBef>
            </a:pPr>
          </a:p>
        </p:txBody>
      </p:sp>
      <p:sp>
        <p:nvSpPr>
          <p:cNvPr name="TextBox 8" id="8"/>
          <p:cNvSpPr txBox="true"/>
          <p:nvPr/>
        </p:nvSpPr>
        <p:spPr>
          <a:xfrm rot="0">
            <a:off x="1122778" y="1028700"/>
            <a:ext cx="9430052" cy="1686222"/>
          </a:xfrm>
          <a:prstGeom prst="rect">
            <a:avLst/>
          </a:prstGeom>
        </p:spPr>
        <p:txBody>
          <a:bodyPr anchor="t" rtlCol="false" tIns="0" lIns="0" bIns="0" rIns="0">
            <a:spAutoFit/>
          </a:bodyPr>
          <a:lstStyle/>
          <a:p>
            <a:pPr algn="l">
              <a:lnSpc>
                <a:spcPts val="13351"/>
              </a:lnSpc>
            </a:pPr>
            <a:r>
              <a:rPr lang="en-US" sz="11125">
                <a:solidFill>
                  <a:srgbClr val="E3613D"/>
                </a:solidFill>
                <a:latin typeface="Cy Grotesk Key Bold"/>
              </a:rPr>
              <a:t>Objectives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grpSp>
        <p:nvGrpSpPr>
          <p:cNvPr name="Group 2" id="2"/>
          <p:cNvGrpSpPr/>
          <p:nvPr/>
        </p:nvGrpSpPr>
        <p:grpSpPr>
          <a:xfrm rot="0">
            <a:off x="1860078" y="1643160"/>
            <a:ext cx="14567843" cy="7000680"/>
            <a:chOff x="0" y="0"/>
            <a:chExt cx="3653200" cy="1755571"/>
          </a:xfrm>
        </p:grpSpPr>
        <p:sp>
          <p:nvSpPr>
            <p:cNvPr name="Freeform 3" id="3"/>
            <p:cNvSpPr/>
            <p:nvPr/>
          </p:nvSpPr>
          <p:spPr>
            <a:xfrm flipH="false" flipV="false" rot="0">
              <a:off x="0" y="0"/>
              <a:ext cx="3653199" cy="1755571"/>
            </a:xfrm>
            <a:custGeom>
              <a:avLst/>
              <a:gdLst/>
              <a:ahLst/>
              <a:cxnLst/>
              <a:rect r="r" b="b" t="t" l="l"/>
              <a:pathLst>
                <a:path h="1755571" w="3653199">
                  <a:moveTo>
                    <a:pt x="27103" y="0"/>
                  </a:moveTo>
                  <a:lnTo>
                    <a:pt x="3626096" y="0"/>
                  </a:lnTo>
                  <a:cubicBezTo>
                    <a:pt x="3633284" y="0"/>
                    <a:pt x="3640178" y="2856"/>
                    <a:pt x="3645261" y="7938"/>
                  </a:cubicBezTo>
                  <a:cubicBezTo>
                    <a:pt x="3650344" y="13021"/>
                    <a:pt x="3653199" y="19915"/>
                    <a:pt x="3653199" y="27103"/>
                  </a:cubicBezTo>
                  <a:lnTo>
                    <a:pt x="3653199" y="1728468"/>
                  </a:lnTo>
                  <a:cubicBezTo>
                    <a:pt x="3653199" y="1735656"/>
                    <a:pt x="3650344" y="1742550"/>
                    <a:pt x="3645261" y="1747632"/>
                  </a:cubicBezTo>
                  <a:cubicBezTo>
                    <a:pt x="3640178" y="1752715"/>
                    <a:pt x="3633284" y="1755571"/>
                    <a:pt x="3626096" y="1755571"/>
                  </a:cubicBezTo>
                  <a:lnTo>
                    <a:pt x="27103" y="1755571"/>
                  </a:lnTo>
                  <a:cubicBezTo>
                    <a:pt x="19915" y="1755571"/>
                    <a:pt x="13021" y="1752715"/>
                    <a:pt x="7938" y="1747632"/>
                  </a:cubicBezTo>
                  <a:cubicBezTo>
                    <a:pt x="2856" y="1742550"/>
                    <a:pt x="0" y="1735656"/>
                    <a:pt x="0" y="1728468"/>
                  </a:cubicBezTo>
                  <a:lnTo>
                    <a:pt x="0" y="27103"/>
                  </a:lnTo>
                  <a:cubicBezTo>
                    <a:pt x="0" y="19915"/>
                    <a:pt x="2856" y="13021"/>
                    <a:pt x="7938" y="7938"/>
                  </a:cubicBezTo>
                  <a:cubicBezTo>
                    <a:pt x="13021" y="2856"/>
                    <a:pt x="19915" y="0"/>
                    <a:pt x="27103" y="0"/>
                  </a:cubicBezTo>
                  <a:close/>
                </a:path>
              </a:pathLst>
            </a:custGeom>
            <a:solidFill>
              <a:srgbClr val="F9F5E7"/>
            </a:solidFill>
            <a:ln w="38100" cap="rnd">
              <a:solidFill>
                <a:srgbClr val="243037"/>
              </a:solidFill>
              <a:prstDash val="solid"/>
              <a:round/>
            </a:ln>
          </p:spPr>
        </p:sp>
        <p:sp>
          <p:nvSpPr>
            <p:cNvPr name="TextBox 4" id="4"/>
            <p:cNvSpPr txBox="true"/>
            <p:nvPr/>
          </p:nvSpPr>
          <p:spPr>
            <a:xfrm>
              <a:off x="0" y="-38100"/>
              <a:ext cx="3653200" cy="179367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3854">
            <a:off x="15326163" y="261729"/>
            <a:ext cx="3866274" cy="6858136"/>
          </a:xfrm>
          <a:custGeom>
            <a:avLst/>
            <a:gdLst/>
            <a:ahLst/>
            <a:cxnLst/>
            <a:rect r="r" b="b" t="t" l="l"/>
            <a:pathLst>
              <a:path h="6858136" w="3866274">
                <a:moveTo>
                  <a:pt x="0" y="0"/>
                </a:moveTo>
                <a:lnTo>
                  <a:pt x="3866274" y="0"/>
                </a:lnTo>
                <a:lnTo>
                  <a:pt x="3866274" y="6858136"/>
                </a:lnTo>
                <a:lnTo>
                  <a:pt x="0" y="6858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92346">
            <a:off x="-1290337" y="7635316"/>
            <a:ext cx="4638073" cy="3188675"/>
          </a:xfrm>
          <a:custGeom>
            <a:avLst/>
            <a:gdLst/>
            <a:ahLst/>
            <a:cxnLst/>
            <a:rect r="r" b="b" t="t" l="l"/>
            <a:pathLst>
              <a:path h="3188675" w="4638073">
                <a:moveTo>
                  <a:pt x="0" y="0"/>
                </a:moveTo>
                <a:lnTo>
                  <a:pt x="4638074" y="0"/>
                </a:lnTo>
                <a:lnTo>
                  <a:pt x="4638074" y="3188676"/>
                </a:lnTo>
                <a:lnTo>
                  <a:pt x="0" y="318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46693" y="743993"/>
            <a:ext cx="1826793" cy="2207605"/>
          </a:xfrm>
          <a:custGeom>
            <a:avLst/>
            <a:gdLst/>
            <a:ahLst/>
            <a:cxnLst/>
            <a:rect r="r" b="b" t="t" l="l"/>
            <a:pathLst>
              <a:path h="2207605" w="1826793">
                <a:moveTo>
                  <a:pt x="0" y="0"/>
                </a:moveTo>
                <a:lnTo>
                  <a:pt x="1826794" y="0"/>
                </a:lnTo>
                <a:lnTo>
                  <a:pt x="1826794" y="2207605"/>
                </a:lnTo>
                <a:lnTo>
                  <a:pt x="0" y="22076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573487" y="1847796"/>
            <a:ext cx="12328390" cy="1229177"/>
          </a:xfrm>
          <a:prstGeom prst="rect">
            <a:avLst/>
          </a:prstGeom>
        </p:spPr>
        <p:txBody>
          <a:bodyPr anchor="t" rtlCol="false" tIns="0" lIns="0" bIns="0" rIns="0">
            <a:spAutoFit/>
          </a:bodyPr>
          <a:lstStyle/>
          <a:p>
            <a:pPr algn="ctr">
              <a:lnSpc>
                <a:spcPts val="9679"/>
              </a:lnSpc>
            </a:pPr>
            <a:r>
              <a:rPr lang="en-US" sz="8066">
                <a:solidFill>
                  <a:srgbClr val="542BBB"/>
                </a:solidFill>
                <a:latin typeface="Cy Grotesk Key Bold"/>
              </a:rPr>
              <a:t>Scope of the System</a:t>
            </a:r>
          </a:p>
        </p:txBody>
      </p:sp>
      <p:sp>
        <p:nvSpPr>
          <p:cNvPr name="Freeform 9" id="9"/>
          <p:cNvSpPr/>
          <p:nvPr/>
        </p:nvSpPr>
        <p:spPr>
          <a:xfrm flipH="false" flipV="false" rot="439136">
            <a:off x="13866286" y="7790718"/>
            <a:ext cx="3512202" cy="1922931"/>
          </a:xfrm>
          <a:custGeom>
            <a:avLst/>
            <a:gdLst/>
            <a:ahLst/>
            <a:cxnLst/>
            <a:rect r="r" b="b" t="t" l="l"/>
            <a:pathLst>
              <a:path h="1922931" w="3512202">
                <a:moveTo>
                  <a:pt x="0" y="0"/>
                </a:moveTo>
                <a:lnTo>
                  <a:pt x="3512202" y="0"/>
                </a:lnTo>
                <a:lnTo>
                  <a:pt x="3512202" y="1922931"/>
                </a:lnTo>
                <a:lnTo>
                  <a:pt x="0" y="19229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174270" y="3509087"/>
            <a:ext cx="13448117" cy="6006240"/>
          </a:xfrm>
          <a:prstGeom prst="rect">
            <a:avLst/>
          </a:prstGeom>
        </p:spPr>
        <p:txBody>
          <a:bodyPr anchor="t" rtlCol="false" tIns="0" lIns="0" bIns="0" rIns="0">
            <a:spAutoFit/>
          </a:bodyPr>
          <a:lstStyle/>
          <a:p>
            <a:pPr algn="just">
              <a:lnSpc>
                <a:spcPts val="4396"/>
              </a:lnSpc>
            </a:pPr>
            <a:r>
              <a:rPr lang="en-US" sz="3140">
                <a:solidFill>
                  <a:srgbClr val="000000"/>
                </a:solidFill>
                <a:latin typeface="TT Hoves Bold"/>
              </a:rPr>
              <a:t>Target Users:</a:t>
            </a:r>
            <a:r>
              <a:rPr lang="en-US" sz="3140">
                <a:solidFill>
                  <a:srgbClr val="000000"/>
                </a:solidFill>
                <a:latin typeface="TT Hoves"/>
              </a:rPr>
              <a:t>  Researchers , Students , Professionals , General User </a:t>
            </a:r>
          </a:p>
          <a:p>
            <a:pPr algn="just">
              <a:lnSpc>
                <a:spcPts val="4396"/>
              </a:lnSpc>
            </a:pPr>
            <a:r>
              <a:rPr lang="en-US" sz="3140">
                <a:solidFill>
                  <a:srgbClr val="000000"/>
                </a:solidFill>
                <a:latin typeface="TT Hoves"/>
              </a:rPr>
              <a:t> </a:t>
            </a:r>
          </a:p>
          <a:p>
            <a:pPr algn="just">
              <a:lnSpc>
                <a:spcPts val="4256"/>
              </a:lnSpc>
            </a:pPr>
            <a:r>
              <a:rPr lang="en-US" sz="3040">
                <a:solidFill>
                  <a:srgbClr val="000000"/>
                </a:solidFill>
                <a:latin typeface="TT Hoves Bold"/>
              </a:rPr>
              <a:t>Potential Applications: </a:t>
            </a:r>
            <a:r>
              <a:rPr lang="en-US" sz="3040">
                <a:solidFill>
                  <a:srgbClr val="000000"/>
                </a:solidFill>
                <a:latin typeface="TT Hoves"/>
              </a:rPr>
              <a:t>Educational Institutions, Content Aggregators, Information Retrieval Systems ,Customer Support.</a:t>
            </a:r>
          </a:p>
          <a:p>
            <a:pPr algn="just">
              <a:lnSpc>
                <a:spcPts val="4396"/>
              </a:lnSpc>
            </a:pPr>
          </a:p>
          <a:p>
            <a:pPr algn="just">
              <a:lnSpc>
                <a:spcPts val="4396"/>
              </a:lnSpc>
            </a:pPr>
            <a:r>
              <a:rPr lang="en-US" sz="3140">
                <a:solidFill>
                  <a:srgbClr val="000000"/>
                </a:solidFill>
                <a:latin typeface="TT Hoves Bold"/>
              </a:rPr>
              <a:t>Scalability: </a:t>
            </a:r>
            <a:r>
              <a:rPr lang="en-US" sz="3140">
                <a:solidFill>
                  <a:srgbClr val="000000"/>
                </a:solidFill>
                <a:latin typeface="TT Hoves"/>
              </a:rPr>
              <a:t>Designed to be scalable, capable of handling large volumes of text and accommodating a growing user base.</a:t>
            </a:r>
          </a:p>
          <a:p>
            <a:pPr algn="just">
              <a:lnSpc>
                <a:spcPts val="4396"/>
              </a:lnSpc>
            </a:pPr>
          </a:p>
          <a:p>
            <a:pPr algn="just">
              <a:lnSpc>
                <a:spcPts val="4396"/>
              </a:lnSpc>
            </a:pPr>
          </a:p>
          <a:p>
            <a:pPr algn="ctr">
              <a:lnSpc>
                <a:spcPts val="4396"/>
              </a:lnSpc>
            </a:pPr>
          </a:p>
          <a:p>
            <a:pPr algn="ctr">
              <a:lnSpc>
                <a:spcPts val="439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499270">
            <a:off x="-131704" y="-474550"/>
            <a:ext cx="2570151" cy="4559025"/>
          </a:xfrm>
          <a:custGeom>
            <a:avLst/>
            <a:gdLst/>
            <a:ahLst/>
            <a:cxnLst/>
            <a:rect r="r" b="b" t="t" l="l"/>
            <a:pathLst>
              <a:path h="4559025" w="2570151">
                <a:moveTo>
                  <a:pt x="0" y="0"/>
                </a:moveTo>
                <a:lnTo>
                  <a:pt x="2570150" y="0"/>
                </a:lnTo>
                <a:lnTo>
                  <a:pt x="2570150" y="4559025"/>
                </a:lnTo>
                <a:lnTo>
                  <a:pt x="0" y="4559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02761" y="2523331"/>
            <a:ext cx="7579282" cy="7763669"/>
          </a:xfrm>
          <a:custGeom>
            <a:avLst/>
            <a:gdLst/>
            <a:ahLst/>
            <a:cxnLst/>
            <a:rect r="r" b="b" t="t" l="l"/>
            <a:pathLst>
              <a:path h="7763669" w="7579282">
                <a:moveTo>
                  <a:pt x="0" y="0"/>
                </a:moveTo>
                <a:lnTo>
                  <a:pt x="7579283" y="0"/>
                </a:lnTo>
                <a:lnTo>
                  <a:pt x="7579283" y="7763669"/>
                </a:lnTo>
                <a:lnTo>
                  <a:pt x="0" y="7763669"/>
                </a:lnTo>
                <a:lnTo>
                  <a:pt x="0" y="0"/>
                </a:lnTo>
                <a:close/>
              </a:path>
            </a:pathLst>
          </a:custGeom>
          <a:blipFill>
            <a:blip r:embed="rId5"/>
            <a:stretch>
              <a:fillRect l="0" t="0" r="0" b="0"/>
            </a:stretch>
          </a:blipFill>
        </p:spPr>
      </p:sp>
      <p:sp>
        <p:nvSpPr>
          <p:cNvPr name="TextBox 5" id="5"/>
          <p:cNvSpPr txBox="true"/>
          <p:nvPr/>
        </p:nvSpPr>
        <p:spPr>
          <a:xfrm rot="0">
            <a:off x="3494935" y="3399804"/>
            <a:ext cx="12897468" cy="4924603"/>
          </a:xfrm>
          <a:prstGeom prst="rect">
            <a:avLst/>
          </a:prstGeom>
        </p:spPr>
        <p:txBody>
          <a:bodyPr anchor="t" rtlCol="false" tIns="0" lIns="0" bIns="0" rIns="0">
            <a:spAutoFit/>
          </a:bodyPr>
          <a:lstStyle/>
          <a:p>
            <a:pPr algn="l" marL="1009166" indent="-504583" lvl="1">
              <a:lnSpc>
                <a:spcPts val="6543"/>
              </a:lnSpc>
              <a:buFont typeface="Arial"/>
              <a:buChar char="•"/>
            </a:pPr>
            <a:r>
              <a:rPr lang="en-US" sz="4674">
                <a:solidFill>
                  <a:srgbClr val="955641"/>
                </a:solidFill>
                <a:latin typeface="TT Hoves Bold"/>
              </a:rPr>
              <a:t>Language Dependency</a:t>
            </a:r>
          </a:p>
          <a:p>
            <a:pPr algn="l" marL="1009166" indent="-504583" lvl="1">
              <a:lnSpc>
                <a:spcPts val="6543"/>
              </a:lnSpc>
              <a:buFont typeface="Arial"/>
              <a:buChar char="•"/>
            </a:pPr>
            <a:r>
              <a:rPr lang="en-US" sz="4674">
                <a:solidFill>
                  <a:srgbClr val="955641"/>
                </a:solidFill>
                <a:latin typeface="TT Hoves Bold"/>
              </a:rPr>
              <a:t>Ambiguity Handling</a:t>
            </a:r>
          </a:p>
          <a:p>
            <a:pPr algn="l" marL="1009166" indent="-504583" lvl="1">
              <a:lnSpc>
                <a:spcPts val="6543"/>
              </a:lnSpc>
              <a:buFont typeface="Arial"/>
              <a:buChar char="•"/>
            </a:pPr>
            <a:r>
              <a:rPr lang="en-US" sz="4674">
                <a:solidFill>
                  <a:srgbClr val="955641"/>
                </a:solidFill>
                <a:latin typeface="TT Hoves Bold"/>
              </a:rPr>
              <a:t>Lengthy Documents</a:t>
            </a:r>
          </a:p>
          <a:p>
            <a:pPr algn="l" marL="1009166" indent="-504583" lvl="1">
              <a:lnSpc>
                <a:spcPts val="6543"/>
              </a:lnSpc>
              <a:buFont typeface="Arial"/>
              <a:buChar char="•"/>
            </a:pPr>
            <a:r>
              <a:rPr lang="en-US" sz="4674">
                <a:solidFill>
                  <a:srgbClr val="955641"/>
                </a:solidFill>
                <a:latin typeface="TT Hoves Bold"/>
              </a:rPr>
              <a:t>Variability in Quality</a:t>
            </a:r>
          </a:p>
          <a:p>
            <a:pPr algn="l" marL="1009166" indent="-504583" lvl="1">
              <a:lnSpc>
                <a:spcPts val="6543"/>
              </a:lnSpc>
              <a:buFont typeface="Arial"/>
              <a:buChar char="•"/>
            </a:pPr>
            <a:r>
              <a:rPr lang="en-US" sz="4674">
                <a:solidFill>
                  <a:srgbClr val="955641"/>
                </a:solidFill>
                <a:latin typeface="TT Hoves Bold"/>
              </a:rPr>
              <a:t>Loss of Context</a:t>
            </a:r>
          </a:p>
          <a:p>
            <a:pPr algn="l" marL="1009166" indent="-504583" lvl="1">
              <a:lnSpc>
                <a:spcPts val="6543"/>
              </a:lnSpc>
              <a:buFont typeface="Arial"/>
              <a:buChar char="•"/>
            </a:pPr>
            <a:r>
              <a:rPr lang="en-US" sz="4674">
                <a:solidFill>
                  <a:srgbClr val="955641"/>
                </a:solidFill>
                <a:latin typeface="TT Hoves Bold"/>
              </a:rPr>
              <a:t>Dual Information</a:t>
            </a:r>
          </a:p>
        </p:txBody>
      </p:sp>
      <p:sp>
        <p:nvSpPr>
          <p:cNvPr name="Freeform 6" id="6"/>
          <p:cNvSpPr/>
          <p:nvPr/>
        </p:nvSpPr>
        <p:spPr>
          <a:xfrm flipH="false" flipV="false" rot="0">
            <a:off x="-1785050" y="6700285"/>
            <a:ext cx="4825458" cy="4114800"/>
          </a:xfrm>
          <a:custGeom>
            <a:avLst/>
            <a:gdLst/>
            <a:ahLst/>
            <a:cxnLst/>
            <a:rect r="r" b="b" t="t" l="l"/>
            <a:pathLst>
              <a:path h="4114800" w="4825458">
                <a:moveTo>
                  <a:pt x="0" y="0"/>
                </a:moveTo>
                <a:lnTo>
                  <a:pt x="4825459" y="0"/>
                </a:lnTo>
                <a:lnTo>
                  <a:pt x="482545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210009" y="1028700"/>
            <a:ext cx="7867982" cy="1552525"/>
          </a:xfrm>
          <a:prstGeom prst="rect">
            <a:avLst/>
          </a:prstGeom>
        </p:spPr>
        <p:txBody>
          <a:bodyPr anchor="t" rtlCol="false" tIns="0" lIns="0" bIns="0" rIns="0">
            <a:spAutoFit/>
          </a:bodyPr>
          <a:lstStyle/>
          <a:p>
            <a:pPr algn="ctr" marL="0" indent="0" lvl="0">
              <a:lnSpc>
                <a:spcPts val="12294"/>
              </a:lnSpc>
              <a:spcBef>
                <a:spcPct val="0"/>
              </a:spcBef>
            </a:pPr>
            <a:r>
              <a:rPr lang="en-US" sz="10245">
                <a:solidFill>
                  <a:srgbClr val="E3613D"/>
                </a:solidFill>
                <a:latin typeface="Cy Grotesk Key Bold"/>
              </a:rPr>
              <a:t>limitations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866779" y="-533785"/>
            <a:ext cx="6785043" cy="4114800"/>
          </a:xfrm>
          <a:custGeom>
            <a:avLst/>
            <a:gdLst/>
            <a:ahLst/>
            <a:cxnLst/>
            <a:rect r="r" b="b" t="t" l="l"/>
            <a:pathLst>
              <a:path h="4114800" w="6785043">
                <a:moveTo>
                  <a:pt x="0" y="0"/>
                </a:moveTo>
                <a:lnTo>
                  <a:pt x="6785042" y="0"/>
                </a:lnTo>
                <a:lnTo>
                  <a:pt x="678504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326763" y="7518977"/>
            <a:ext cx="3692829" cy="3478645"/>
          </a:xfrm>
          <a:custGeom>
            <a:avLst/>
            <a:gdLst/>
            <a:ahLst/>
            <a:cxnLst/>
            <a:rect r="r" b="b" t="t" l="l"/>
            <a:pathLst>
              <a:path h="3478645" w="3692829">
                <a:moveTo>
                  <a:pt x="0" y="0"/>
                </a:moveTo>
                <a:lnTo>
                  <a:pt x="3692830" y="0"/>
                </a:lnTo>
                <a:lnTo>
                  <a:pt x="3692830" y="3478646"/>
                </a:lnTo>
                <a:lnTo>
                  <a:pt x="0" y="3478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6172200"/>
            <a:ext cx="4454452" cy="4114800"/>
          </a:xfrm>
          <a:custGeom>
            <a:avLst/>
            <a:gdLst/>
            <a:ahLst/>
            <a:cxnLst/>
            <a:rect r="r" b="b" t="t" l="l"/>
            <a:pathLst>
              <a:path h="4114800" w="4454452">
                <a:moveTo>
                  <a:pt x="0" y="0"/>
                </a:moveTo>
                <a:lnTo>
                  <a:pt x="4454452" y="0"/>
                </a:lnTo>
                <a:lnTo>
                  <a:pt x="445445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338120" y="3355797"/>
            <a:ext cx="12652112" cy="3518255"/>
          </a:xfrm>
          <a:prstGeom prst="rect">
            <a:avLst/>
          </a:prstGeom>
        </p:spPr>
        <p:txBody>
          <a:bodyPr anchor="t" rtlCol="false" tIns="0" lIns="0" bIns="0" rIns="0">
            <a:spAutoFit/>
          </a:bodyPr>
          <a:lstStyle/>
          <a:p>
            <a:pPr algn="ctr">
              <a:lnSpc>
                <a:spcPts val="3986"/>
              </a:lnSpc>
            </a:pPr>
            <a:r>
              <a:rPr lang="en-US" sz="2847">
                <a:solidFill>
                  <a:srgbClr val="542BBB"/>
                </a:solidFill>
                <a:latin typeface="Gluten Bold"/>
              </a:rPr>
              <a:t>The text summarizer offers a streamlined solution for distilling extensive texts into concise summaries, prioritizing efficiency and accuracy. Users can customize the summarizer to their preferences, adjusting parameters to focus on specific topics or keywords. Its accessibility empowers a broader audience to engage with complex information effortlessly. </a:t>
            </a:r>
          </a:p>
        </p:txBody>
      </p:sp>
      <p:sp>
        <p:nvSpPr>
          <p:cNvPr name="TextBox 7" id="7"/>
          <p:cNvSpPr txBox="true"/>
          <p:nvPr/>
        </p:nvSpPr>
        <p:spPr>
          <a:xfrm rot="0">
            <a:off x="1028700" y="1229999"/>
            <a:ext cx="7244196" cy="1447784"/>
          </a:xfrm>
          <a:prstGeom prst="rect">
            <a:avLst/>
          </a:prstGeom>
        </p:spPr>
        <p:txBody>
          <a:bodyPr anchor="t" rtlCol="false" tIns="0" lIns="0" bIns="0" rIns="0">
            <a:spAutoFit/>
          </a:bodyPr>
          <a:lstStyle/>
          <a:p>
            <a:pPr algn="l" marL="0" indent="0" lvl="0">
              <a:lnSpc>
                <a:spcPts val="11372"/>
              </a:lnSpc>
              <a:spcBef>
                <a:spcPct val="0"/>
              </a:spcBef>
            </a:pPr>
            <a:r>
              <a:rPr lang="en-US" sz="9477">
                <a:solidFill>
                  <a:srgbClr val="E3613D"/>
                </a:solidFill>
                <a:latin typeface="Cy Grotesk Key Bold"/>
              </a:rPr>
              <a:t>Conclusion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sp>
        <p:nvSpPr>
          <p:cNvPr name="Freeform 2" id="2"/>
          <p:cNvSpPr/>
          <p:nvPr/>
        </p:nvSpPr>
        <p:spPr>
          <a:xfrm flipH="false" flipV="false" rot="0">
            <a:off x="1365980" y="2527261"/>
            <a:ext cx="14257344" cy="6041550"/>
          </a:xfrm>
          <a:custGeom>
            <a:avLst/>
            <a:gdLst/>
            <a:ahLst/>
            <a:cxnLst/>
            <a:rect r="r" b="b" t="t" l="l"/>
            <a:pathLst>
              <a:path h="6041550" w="14257344">
                <a:moveTo>
                  <a:pt x="0" y="0"/>
                </a:moveTo>
                <a:lnTo>
                  <a:pt x="14257344" y="0"/>
                </a:lnTo>
                <a:lnTo>
                  <a:pt x="14257344" y="6041550"/>
                </a:lnTo>
                <a:lnTo>
                  <a:pt x="0" y="6041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0072">
            <a:off x="16302573" y="6827048"/>
            <a:ext cx="2456159" cy="2509485"/>
          </a:xfrm>
          <a:custGeom>
            <a:avLst/>
            <a:gdLst/>
            <a:ahLst/>
            <a:cxnLst/>
            <a:rect r="r" b="b" t="t" l="l"/>
            <a:pathLst>
              <a:path h="2509485" w="2456159">
                <a:moveTo>
                  <a:pt x="0" y="0"/>
                </a:moveTo>
                <a:lnTo>
                  <a:pt x="2456159" y="0"/>
                </a:lnTo>
                <a:lnTo>
                  <a:pt x="2456159" y="2509485"/>
                </a:lnTo>
                <a:lnTo>
                  <a:pt x="0" y="250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036">
            <a:off x="-1111603" y="6445070"/>
            <a:ext cx="2873557" cy="2676000"/>
          </a:xfrm>
          <a:custGeom>
            <a:avLst/>
            <a:gdLst/>
            <a:ahLst/>
            <a:cxnLst/>
            <a:rect r="r" b="b" t="t" l="l"/>
            <a:pathLst>
              <a:path h="2676000" w="2873557">
                <a:moveTo>
                  <a:pt x="0" y="0"/>
                </a:moveTo>
                <a:lnTo>
                  <a:pt x="2873557" y="0"/>
                </a:lnTo>
                <a:lnTo>
                  <a:pt x="2873557" y="2676000"/>
                </a:lnTo>
                <a:lnTo>
                  <a:pt x="0" y="2676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2324398" y="4533900"/>
            <a:ext cx="416243" cy="416243"/>
            <a:chOff x="0" y="0"/>
            <a:chExt cx="554990" cy="554990"/>
          </a:xfrm>
        </p:grpSpPr>
        <p:sp>
          <p:nvSpPr>
            <p:cNvPr name="Freeform 6" id="6"/>
            <p:cNvSpPr/>
            <p:nvPr/>
          </p:nvSpPr>
          <p:spPr>
            <a:xfrm flipH="false" flipV="false" rot="0">
              <a:off x="48260" y="44450"/>
              <a:ext cx="449580" cy="462280"/>
            </a:xfrm>
            <a:custGeom>
              <a:avLst/>
              <a:gdLst/>
              <a:ahLst/>
              <a:cxnLst/>
              <a:rect r="r" b="b" t="t" l="l"/>
              <a:pathLst>
                <a:path h="462280" w="449580">
                  <a:moveTo>
                    <a:pt x="448310" y="163830"/>
                  </a:moveTo>
                  <a:cubicBezTo>
                    <a:pt x="449580" y="307340"/>
                    <a:pt x="431800" y="344170"/>
                    <a:pt x="410210" y="372110"/>
                  </a:cubicBezTo>
                  <a:cubicBezTo>
                    <a:pt x="388620" y="400050"/>
                    <a:pt x="356870" y="425450"/>
                    <a:pt x="323850" y="439420"/>
                  </a:cubicBezTo>
                  <a:cubicBezTo>
                    <a:pt x="292100" y="454660"/>
                    <a:pt x="251460" y="462280"/>
                    <a:pt x="217170" y="459740"/>
                  </a:cubicBezTo>
                  <a:cubicBezTo>
                    <a:pt x="181610" y="457200"/>
                    <a:pt x="142240" y="445770"/>
                    <a:pt x="111760" y="426720"/>
                  </a:cubicBezTo>
                  <a:cubicBezTo>
                    <a:pt x="81280" y="408940"/>
                    <a:pt x="53340" y="379730"/>
                    <a:pt x="34290" y="349250"/>
                  </a:cubicBezTo>
                  <a:cubicBezTo>
                    <a:pt x="16510" y="320040"/>
                    <a:pt x="3810" y="280670"/>
                    <a:pt x="2540" y="245110"/>
                  </a:cubicBezTo>
                  <a:cubicBezTo>
                    <a:pt x="0" y="209550"/>
                    <a:pt x="7620" y="170180"/>
                    <a:pt x="21590" y="137160"/>
                  </a:cubicBezTo>
                  <a:cubicBezTo>
                    <a:pt x="36830" y="105410"/>
                    <a:pt x="62230" y="73660"/>
                    <a:pt x="88900" y="52070"/>
                  </a:cubicBezTo>
                  <a:cubicBezTo>
                    <a:pt x="116840" y="29210"/>
                    <a:pt x="154940" y="12700"/>
                    <a:pt x="189230" y="6350"/>
                  </a:cubicBezTo>
                  <a:cubicBezTo>
                    <a:pt x="223520" y="0"/>
                    <a:pt x="264160" y="2540"/>
                    <a:pt x="298450" y="12700"/>
                  </a:cubicBezTo>
                  <a:cubicBezTo>
                    <a:pt x="332740" y="24130"/>
                    <a:pt x="392430" y="69850"/>
                    <a:pt x="392430" y="69850"/>
                  </a:cubicBezTo>
                </a:path>
              </a:pathLst>
            </a:custGeom>
            <a:solidFill>
              <a:srgbClr val="FFF234">
                <a:alpha val="49804"/>
              </a:srgbClr>
            </a:solidFill>
            <a:ln cap="sq">
              <a:noFill/>
              <a:prstDash val="solid"/>
              <a:miter/>
            </a:ln>
          </p:spPr>
        </p:sp>
      </p:grpSp>
      <p:sp>
        <p:nvSpPr>
          <p:cNvPr name="Freeform 7" id="7"/>
          <p:cNvSpPr/>
          <p:nvPr/>
        </p:nvSpPr>
        <p:spPr>
          <a:xfrm flipH="false" flipV="false" rot="0">
            <a:off x="10661760" y="1491640"/>
            <a:ext cx="6003466" cy="8112792"/>
          </a:xfrm>
          <a:custGeom>
            <a:avLst/>
            <a:gdLst/>
            <a:ahLst/>
            <a:cxnLst/>
            <a:rect r="r" b="b" t="t" l="l"/>
            <a:pathLst>
              <a:path h="8112792" w="6003466">
                <a:moveTo>
                  <a:pt x="0" y="0"/>
                </a:moveTo>
                <a:lnTo>
                  <a:pt x="6003466" y="0"/>
                </a:lnTo>
                <a:lnTo>
                  <a:pt x="6003466" y="8112792"/>
                </a:lnTo>
                <a:lnTo>
                  <a:pt x="0" y="8112792"/>
                </a:lnTo>
                <a:lnTo>
                  <a:pt x="0" y="0"/>
                </a:lnTo>
                <a:close/>
              </a:path>
            </a:pathLst>
          </a:custGeom>
          <a:blipFill>
            <a:blip r:embed="rId8"/>
            <a:stretch>
              <a:fillRect l="0" t="0" r="0" b="0"/>
            </a:stretch>
          </a:blipFill>
        </p:spPr>
      </p:sp>
      <p:sp>
        <p:nvSpPr>
          <p:cNvPr name="TextBox 8" id="8"/>
          <p:cNvSpPr txBox="true"/>
          <p:nvPr/>
        </p:nvSpPr>
        <p:spPr>
          <a:xfrm rot="0">
            <a:off x="325175" y="3543277"/>
            <a:ext cx="13756585" cy="1600223"/>
          </a:xfrm>
          <a:prstGeom prst="rect">
            <a:avLst/>
          </a:prstGeom>
        </p:spPr>
        <p:txBody>
          <a:bodyPr anchor="t" rtlCol="false" tIns="0" lIns="0" bIns="0" rIns="0">
            <a:spAutoFit/>
          </a:bodyPr>
          <a:lstStyle/>
          <a:p>
            <a:pPr algn="ctr">
              <a:lnSpc>
                <a:spcPts val="13120"/>
              </a:lnSpc>
              <a:spcBef>
                <a:spcPct val="0"/>
              </a:spcBef>
            </a:pPr>
            <a:r>
              <a:rPr lang="en-US" sz="9371">
                <a:solidFill>
                  <a:srgbClr val="E3613D"/>
                </a:solidFill>
                <a:latin typeface="TT Hoves Bold"/>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DAGEcIhWGXk</dc:identifier>
  <dcterms:modified xsi:type="dcterms:W3CDTF">2011-08-01T06:04:30Z</dcterms:modified>
  <cp:revision>1</cp:revision>
  <dc:title>Cream Colorful Illustration Social Media Optimization Presentation</dc:title>
</cp:coreProperties>
</file>